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79" r:id="rId2"/>
    <p:sldId id="276" r:id="rId3"/>
    <p:sldId id="277" r:id="rId4"/>
    <p:sldId id="278" r:id="rId5"/>
    <p:sldId id="256" r:id="rId6"/>
    <p:sldId id="258" r:id="rId7"/>
    <p:sldId id="261" r:id="rId8"/>
    <p:sldId id="266" r:id="rId9"/>
    <p:sldId id="267" r:id="rId10"/>
    <p:sldId id="265" r:id="rId11"/>
    <p:sldId id="268" r:id="rId12"/>
    <p:sldId id="284" r:id="rId13"/>
    <p:sldId id="275" r:id="rId14"/>
    <p:sldId id="260" r:id="rId15"/>
    <p:sldId id="264" r:id="rId16"/>
    <p:sldId id="298" r:id="rId17"/>
    <p:sldId id="299" r:id="rId18"/>
    <p:sldId id="297" r:id="rId19"/>
    <p:sldId id="293" r:id="rId20"/>
    <p:sldId id="300" r:id="rId21"/>
    <p:sldId id="270" r:id="rId22"/>
    <p:sldId id="269" r:id="rId23"/>
    <p:sldId id="285" r:id="rId24"/>
    <p:sldId id="286" r:id="rId25"/>
    <p:sldId id="287" r:id="rId26"/>
    <p:sldId id="289" r:id="rId27"/>
    <p:sldId id="282" r:id="rId28"/>
    <p:sldId id="294" r:id="rId29"/>
    <p:sldId id="295" r:id="rId30"/>
    <p:sldId id="296" r:id="rId31"/>
    <p:sldId id="283" r:id="rId32"/>
    <p:sldId id="263" r:id="rId33"/>
    <p:sldId id="273" r:id="rId34"/>
    <p:sldId id="301" r:id="rId35"/>
    <p:sldId id="302" r:id="rId36"/>
    <p:sldId id="274" r:id="rId37"/>
  </p:sldIdLst>
  <p:sldSz cx="12192000" cy="6858000"/>
  <p:notesSz cx="6858000" cy="9144000"/>
  <p:embeddedFontLst>
    <p:embeddedFont>
      <p:font typeface="Tmon몬소리OTF Black" panose="02000A03000000000000" pitchFamily="50" charset="-127"/>
      <p:bold r:id="rId39"/>
    </p:embeddedFont>
    <p:embeddedFont>
      <p:font typeface="에스코어 드림 5 Medium" panose="020B0503030302020204" pitchFamily="34" charset="-127"/>
      <p:regular r:id="rId40"/>
    </p:embeddedFont>
    <p:embeddedFont>
      <p:font typeface="에스코어 드림 6 Bold" panose="020B0703030302020204" pitchFamily="34" charset="-127"/>
      <p:bold r:id="rId41"/>
    </p:embeddedFont>
    <p:embeddedFont>
      <p:font typeface="양재와당체M" panose="020B0600000101010101" charset="-127"/>
      <p:regular r:id="rId42"/>
    </p:embeddedFont>
    <p:embeddedFont>
      <p:font typeface="Golden Plains - Demo" panose="02000000000000000000" pitchFamily="2" charset="0"/>
      <p:regular r:id="rId43"/>
    </p:embeddedFont>
    <p:embeddedFont>
      <p:font typeface="에스코어 드림 4 Regular" panose="020B0503030302020204" pitchFamily="34" charset="-127"/>
      <p:regular r:id="rId44"/>
    </p:embeddedFont>
    <p:embeddedFont>
      <p:font typeface="tvN 즐거운이야기 Bold" panose="02020603020101020101" pitchFamily="18" charset="-127"/>
      <p:regular r:id="rId45"/>
    </p:embeddedFont>
    <p:embeddedFont>
      <p:font typeface="에스코어 드림 7 ExtraBold" panose="020B0803030302020204" pitchFamily="34" charset="-127"/>
      <p:bold r:id="rId46"/>
    </p:embeddedFont>
    <p:embeddedFont>
      <p:font typeface="에스코어 드림 1 Thin" panose="020B0403030302020204" pitchFamily="34" charset="-127"/>
      <p:regular r:id="rId47"/>
    </p:embeddedFont>
    <p:embeddedFont>
      <p:font typeface="Matsury" pitchFamily="2" charset="0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에스코어 드림 8 Heavy" panose="020B0903030302020204" pitchFamily="34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795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orient="horz" pos="4201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pos="7378" userDrawn="1">
          <p15:clr>
            <a:srgbClr val="A4A3A4"/>
          </p15:clr>
        </p15:guide>
        <p15:guide id="7" orient="horz" pos="595" userDrawn="1">
          <p15:clr>
            <a:srgbClr val="A4A3A4"/>
          </p15:clr>
        </p15:guide>
        <p15:guide id="9" pos="5654" userDrawn="1">
          <p15:clr>
            <a:srgbClr val="A4A3A4"/>
          </p15:clr>
        </p15:guide>
        <p15:guide id="10" pos="1186" userDrawn="1">
          <p15:clr>
            <a:srgbClr val="A4A3A4"/>
          </p15:clr>
        </p15:guide>
        <p15:guide id="11" orient="horz" pos="35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2BBB7C"/>
    <a:srgbClr val="ECB42C"/>
    <a:srgbClr val="3F0E40"/>
    <a:srgbClr val="E31B5B"/>
    <a:srgbClr val="403404"/>
    <a:srgbClr val="F1F1F1"/>
    <a:srgbClr val="7F6000"/>
    <a:srgbClr val="EAEAEA"/>
    <a:srgbClr val="34C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36" y="40"/>
      </p:cViewPr>
      <p:guideLst>
        <p:guide orient="horz" pos="2024"/>
        <p:guide pos="3795"/>
        <p:guide orient="horz" pos="119"/>
        <p:guide orient="horz" pos="4201"/>
        <p:guide pos="302"/>
        <p:guide pos="7378"/>
        <p:guide orient="horz" pos="595"/>
        <p:guide pos="5654"/>
        <p:guide pos="1186"/>
        <p:guide orient="horz" pos="35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누적 빈도</c:v>
                </c:pt>
              </c:strCache>
            </c:strRef>
          </c:tx>
          <c:spPr>
            <a:solidFill>
              <a:srgbClr val="ECB42C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2BBB7C"/>
              </a:solidFill>
              <a:ln>
                <a:noFill/>
              </a:ln>
              <a:effectLst/>
            </c:spPr>
          </c:dPt>
          <c:cat>
            <c:numRef>
              <c:f>Sheet1!$A$2:$A$8</c:f>
              <c:numCache>
                <c:formatCode>0%</c:formatCode>
                <c:ptCount val="7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6">
                  <c:v>0.1</c:v>
                </c:pt>
              </c:numCache>
            </c:numRef>
          </c:cat>
          <c:val>
            <c:numRef>
              <c:f>Sheet1!$B$2:$B$8</c:f>
              <c:numCache>
                <c:formatCode>0.00%</c:formatCode>
                <c:ptCount val="7"/>
                <c:pt idx="0">
                  <c:v>0.29711542456684625</c:v>
                </c:pt>
                <c:pt idx="1">
                  <c:v>0.42444219769261665</c:v>
                </c:pt>
                <c:pt idx="2">
                  <c:v>0.54050905087046242</c:v>
                </c:pt>
                <c:pt idx="3">
                  <c:v>0.61339902774122956</c:v>
                </c:pt>
                <c:pt idx="4">
                  <c:v>0.6545797958533579</c:v>
                </c:pt>
                <c:pt idx="6">
                  <c:v>0.76359999999999995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1408248"/>
        <c:axId val="301404328"/>
      </c:barChart>
      <c:catAx>
        <c:axId val="301408248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pPr>
            <a:endParaRPr lang="ko-KR"/>
          </a:p>
        </c:txPr>
        <c:crossAx val="301404328"/>
        <c:crosses val="autoZero"/>
        <c:auto val="1"/>
        <c:lblAlgn val="ctr"/>
        <c:lblOffset val="100"/>
        <c:noMultiLvlLbl val="0"/>
      </c:catAx>
      <c:valAx>
        <c:axId val="301404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CB42C"/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ECB42C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1408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8E4EF-C416-4061-A9BE-7C679F23608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634EE-9E97-4120-93D7-80FD9A696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804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634EE-9E97-4120-93D7-80FD9A6963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8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8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7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3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99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26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88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00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9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4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8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4959C-CF98-478B-B7EB-9651894C8951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E795A-B5EE-49EC-9C31-3B8E2DCE3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0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colors/color-palette-generato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tlassian.com/blog/software-teams/new-research-emotional-intelligence-in-the-workplace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jpe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colors/color-palette-generator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anva.com/colors/color-palette-generato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6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canva.com/colors/color-palette-generator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esentation color palett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130300"/>
            <a:ext cx="11143669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272879" y="6858000"/>
            <a:ext cx="5919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3"/>
              </a:rPr>
              <a:t>https://www.canva.com/colors/color-palette-generator/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09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61928" y="4519447"/>
            <a:ext cx="25122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ECB42C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Best</a:t>
            </a:r>
            <a:endParaRPr lang="ko-KR" altLang="en-US" sz="8000" dirty="0">
              <a:solidFill>
                <a:srgbClr val="ECB42C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sp>
        <p:nvSpPr>
          <p:cNvPr id="18" name="이등변 삼각형 17"/>
          <p:cNvSpPr/>
          <p:nvPr/>
        </p:nvSpPr>
        <p:spPr>
          <a:xfrm rot="16200000">
            <a:off x="6941396" y="573393"/>
            <a:ext cx="1487336" cy="718376"/>
          </a:xfrm>
          <a:prstGeom prst="triangle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044253" y="188913"/>
            <a:ext cx="8672202" cy="1487336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200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</a:t>
            </a:r>
            <a:r>
              <a:rPr lang="en-US" altLang="ko-KR" sz="72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LUCK</a:t>
            </a:r>
            <a:endParaRPr lang="ko-KR" altLang="en-US" sz="7200" dirty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64723" y="1087666"/>
            <a:ext cx="1181894" cy="117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404" y="2054833"/>
            <a:ext cx="5643011" cy="56430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22" y="6858000"/>
            <a:ext cx="4306718" cy="43067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726" y="3036949"/>
            <a:ext cx="3051298" cy="30512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63434" y="5826637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Slack Bot</a:t>
            </a:r>
            <a:endParaRPr lang="ko-KR" altLang="en-US" sz="3600" dirty="0"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3402" y="5634092"/>
            <a:ext cx="1829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2BBB7C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Better</a:t>
            </a:r>
            <a:endParaRPr lang="ko-KR" altLang="en-US" sz="4000" dirty="0">
              <a:solidFill>
                <a:srgbClr val="2BBB7C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0348" y="4557093"/>
            <a:ext cx="184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31B5B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Worse</a:t>
            </a:r>
            <a:endParaRPr lang="ko-KR" altLang="en-US" sz="4000" dirty="0">
              <a:solidFill>
                <a:srgbClr val="E31B5B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6358" y="3655192"/>
            <a:ext cx="1731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31B5B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Worst</a:t>
            </a:r>
            <a:endParaRPr lang="ko-KR" altLang="en-US" sz="4000" dirty="0">
              <a:solidFill>
                <a:srgbClr val="E31B5B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27352" y="3951403"/>
            <a:ext cx="1829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2BBB7C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Better</a:t>
            </a:r>
            <a:endParaRPr lang="ko-KR" altLang="en-US" sz="4000" dirty="0">
              <a:solidFill>
                <a:srgbClr val="2BBB7C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8341" y="2315006"/>
            <a:ext cx="3921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rgbClr val="ECB42C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list(luck)</a:t>
            </a:r>
            <a:endParaRPr lang="ko-KR" altLang="en-US" sz="6600" dirty="0">
              <a:solidFill>
                <a:srgbClr val="ECB42C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t="14129" r="31000" b="14602"/>
          <a:stretch/>
        </p:blipFill>
        <p:spPr>
          <a:xfrm>
            <a:off x="5622675" y="4464426"/>
            <a:ext cx="1235453" cy="12272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47354" y="4019844"/>
            <a:ext cx="1175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31B5B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Bad</a:t>
            </a:r>
            <a:endParaRPr lang="ko-KR" altLang="en-US" sz="4000" dirty="0">
              <a:solidFill>
                <a:srgbClr val="E31B5B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42415" y="3448402"/>
            <a:ext cx="1829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2BBB7C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Better</a:t>
            </a:r>
            <a:endParaRPr lang="ko-KR" altLang="en-US" sz="4000" dirty="0">
              <a:solidFill>
                <a:srgbClr val="2BBB7C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39691" y="4149707"/>
            <a:ext cx="1175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31B5B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Bad</a:t>
            </a:r>
            <a:endParaRPr lang="ko-KR" altLang="en-US" sz="4000" dirty="0">
              <a:solidFill>
                <a:srgbClr val="E31B5B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8511" y="5821445"/>
            <a:ext cx="184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31B5B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Worse</a:t>
            </a:r>
            <a:endParaRPr lang="ko-KR" altLang="en-US" sz="4000" dirty="0">
              <a:solidFill>
                <a:srgbClr val="E31B5B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32848" y="5089888"/>
            <a:ext cx="1731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31B5B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Worst</a:t>
            </a:r>
            <a:endParaRPr lang="ko-KR" altLang="en-US" sz="4000" dirty="0">
              <a:solidFill>
                <a:srgbClr val="E31B5B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98811" y="4626916"/>
            <a:ext cx="1479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CB42C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Good</a:t>
            </a:r>
            <a:endParaRPr lang="ko-KR" altLang="en-US" sz="4000" dirty="0">
              <a:solidFill>
                <a:srgbClr val="ECB42C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6174" y="5443831"/>
            <a:ext cx="1479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CB42C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Good</a:t>
            </a:r>
            <a:endParaRPr lang="ko-KR" altLang="en-US" sz="4000" dirty="0">
              <a:solidFill>
                <a:srgbClr val="ECB42C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2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61928" y="4519447"/>
            <a:ext cx="25122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2BBB7C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Best</a:t>
            </a:r>
            <a:endParaRPr lang="ko-KR" altLang="en-US" sz="8000" dirty="0">
              <a:solidFill>
                <a:srgbClr val="2BBB7C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sp>
        <p:nvSpPr>
          <p:cNvPr id="18" name="이등변 삼각형 17"/>
          <p:cNvSpPr/>
          <p:nvPr/>
        </p:nvSpPr>
        <p:spPr>
          <a:xfrm rot="16200000">
            <a:off x="6941396" y="573393"/>
            <a:ext cx="1487336" cy="718376"/>
          </a:xfrm>
          <a:prstGeom prst="triangle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044253" y="188913"/>
            <a:ext cx="8672202" cy="1487336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200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</a:t>
            </a:r>
            <a:r>
              <a:rPr lang="en-US" altLang="ko-KR" sz="72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LUCK</a:t>
            </a:r>
            <a:endParaRPr lang="ko-KR" altLang="en-US" sz="7200" dirty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64723" y="1087666"/>
            <a:ext cx="1181894" cy="117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404" y="2054833"/>
            <a:ext cx="5643011" cy="56430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22" y="6858000"/>
            <a:ext cx="4306718" cy="43067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726" y="3036949"/>
            <a:ext cx="3051298" cy="30512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63434" y="5826637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Slack Bot</a:t>
            </a:r>
            <a:endParaRPr lang="ko-KR" altLang="en-US" sz="3600" dirty="0"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87776" y="2315006"/>
            <a:ext cx="4427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rgbClr val="ECB42C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max(luck)</a:t>
            </a:r>
            <a:endParaRPr lang="ko-KR" altLang="en-US" sz="6600" dirty="0">
              <a:solidFill>
                <a:srgbClr val="ECB42C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5481638"/>
            <a:ext cx="12192000" cy="1376362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22" y="6858000"/>
            <a:ext cx="4306718" cy="4306718"/>
          </a:xfrm>
          <a:prstGeom prst="rect">
            <a:avLst/>
          </a:prstGeom>
        </p:spPr>
      </p:pic>
      <p:pic>
        <p:nvPicPr>
          <p:cNvPr id="1026" name="Picture 2" descr="https://3kllhk1ibq34qk6sp3bhtox1-wpengine.netdna-ssl.com/wp-content/uploads/2017/11/time-spent-in-emotions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7"/>
          <a:stretch/>
        </p:blipFill>
        <p:spPr bwMode="auto">
          <a:xfrm>
            <a:off x="1776930" y="1"/>
            <a:ext cx="8638140" cy="543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6286" y="5731853"/>
            <a:ext cx="6984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ECB42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신뢰   </a:t>
            </a:r>
            <a:r>
              <a:rPr lang="ko-KR" altLang="en-US" sz="4400" dirty="0" smtClean="0">
                <a:solidFill>
                  <a:srgbClr val="ECB42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기대감   </a:t>
            </a:r>
            <a:r>
              <a:rPr lang="ko-KR" altLang="en-US" sz="3600" dirty="0" smtClean="0">
                <a:solidFill>
                  <a:srgbClr val="ECB42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놀람   </a:t>
            </a:r>
            <a:r>
              <a:rPr lang="ko-KR" altLang="en-US" sz="3200" dirty="0" smtClean="0">
                <a:solidFill>
                  <a:srgbClr val="ECB42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공포   </a:t>
            </a:r>
            <a:r>
              <a:rPr lang="en-US" altLang="ko-KR" sz="2400" dirty="0" smtClean="0">
                <a:solidFill>
                  <a:srgbClr val="ECB42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…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26007" y="5697538"/>
            <a:ext cx="1838425" cy="971550"/>
          </a:xfrm>
          <a:prstGeom prst="rect">
            <a:avLst/>
          </a:prstGeom>
          <a:noFill/>
          <a:ln w="76200">
            <a:solidFill>
              <a:srgbClr val="ECB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424154" y="5227012"/>
            <a:ext cx="7747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>
                <a:hlinkClick r:id="rId6"/>
              </a:rPr>
              <a:t>https://www.atlassian.com/blog/software-teams/new-research-emotional-intelligence-in-the-workplace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-88900" y="115828"/>
            <a:ext cx="3492500" cy="1127436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rgbClr val="ECB42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감정별</a:t>
            </a:r>
            <a:r>
              <a:rPr lang="ko-KR" altLang="en-US" sz="2800" dirty="0" smtClean="0">
                <a:solidFill>
                  <a:srgbClr val="ECB42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평균 생산성</a:t>
            </a:r>
            <a:endParaRPr lang="ko-KR" altLang="en-US" sz="2800" dirty="0">
              <a:solidFill>
                <a:srgbClr val="ECB42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482341" y="1682661"/>
            <a:ext cx="4709659" cy="1466482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CB42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좋은 운세로 기대감 상승</a:t>
            </a:r>
            <a:r>
              <a:rPr lang="en-US" altLang="ko-KR" sz="2400" dirty="0" smtClean="0">
                <a:solidFill>
                  <a:srgbClr val="ECB42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ECB42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사용자의 생산성 향상</a:t>
            </a:r>
            <a:endParaRPr lang="ko-KR" altLang="en-US" sz="2400" dirty="0">
              <a:solidFill>
                <a:srgbClr val="ECB42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7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858000"/>
            <a:ext cx="5762625" cy="1600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"/>
          <a:stretch/>
        </p:blipFill>
        <p:spPr>
          <a:xfrm>
            <a:off x="0" y="-269232"/>
            <a:ext cx="10995362" cy="7260582"/>
          </a:xfrm>
          <a:prstGeom prst="rect">
            <a:avLst/>
          </a:prstGeom>
        </p:spPr>
      </p:pic>
      <p:sp>
        <p:nvSpPr>
          <p:cNvPr id="10" name="평행 사변형 9"/>
          <p:cNvSpPr/>
          <p:nvPr/>
        </p:nvSpPr>
        <p:spPr>
          <a:xfrm>
            <a:off x="-3468914" y="0"/>
            <a:ext cx="14464276" cy="6858000"/>
          </a:xfrm>
          <a:prstGeom prst="parallelogram">
            <a:avLst>
              <a:gd name="adj" fmla="val 4955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4183" y="698195"/>
            <a:ext cx="8477001" cy="31547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9900" dirty="0" err="1" smtClean="0">
                <a:solidFill>
                  <a:schemeClr val="bg1"/>
                </a:solidFill>
                <a:latin typeface="Golden Plains - Demo" panose="02000000000000000000" pitchFamily="2" charset="0"/>
                <a:ea typeface="Matsury" pitchFamily="2" charset="0"/>
                <a:cs typeface="Matsury" pitchFamily="2" charset="0"/>
              </a:rPr>
              <a:t>Nurungji</a:t>
            </a:r>
            <a:endParaRPr lang="ko-KR" altLang="en-US" sz="19900" dirty="0">
              <a:solidFill>
                <a:schemeClr val="bg1"/>
              </a:solidFill>
              <a:latin typeface="Golden Plains - Demo" panose="02000000000000000000" pitchFamily="2" charset="0"/>
              <a:ea typeface="Matsury" pitchFamily="2" charset="0"/>
              <a:cs typeface="Matsury" pitchFamily="2" charset="0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7232138" y="0"/>
            <a:ext cx="8122162" cy="6858000"/>
          </a:xfrm>
          <a:prstGeom prst="parallelogram">
            <a:avLst>
              <a:gd name="adj" fmla="val 40846"/>
            </a:avLst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4353" y="603851"/>
            <a:ext cx="8477001" cy="31547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9900" dirty="0" err="1" smtClean="0">
                <a:solidFill>
                  <a:srgbClr val="403404"/>
                </a:solidFill>
                <a:latin typeface="Golden Plains - Demo" panose="02000000000000000000" pitchFamily="2" charset="0"/>
                <a:ea typeface="Matsury" pitchFamily="2" charset="0"/>
                <a:cs typeface="Matsury" pitchFamily="2" charset="0"/>
              </a:rPr>
              <a:t>Nurungji</a:t>
            </a:r>
            <a:endParaRPr lang="ko-KR" altLang="en-US" sz="19900" dirty="0">
              <a:solidFill>
                <a:srgbClr val="403404"/>
              </a:solidFill>
              <a:latin typeface="Golden Plains - Demo" panose="02000000000000000000" pitchFamily="2" charset="0"/>
              <a:ea typeface="Matsury" pitchFamily="2" charset="0"/>
              <a:cs typeface="Matsury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25" y="5698311"/>
            <a:ext cx="2736850" cy="6929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64931" y="5172730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박지환 최예슬 </a:t>
            </a:r>
            <a:r>
              <a:rPr lang="ko-KR" altLang="en-US" sz="1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그리고</a:t>
            </a:r>
            <a:endParaRPr lang="ko-KR" altLang="en-US" sz="28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858000"/>
            <a:ext cx="5762625" cy="1600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"/>
          <a:stretch/>
        </p:blipFill>
        <p:spPr>
          <a:xfrm>
            <a:off x="0" y="-269232"/>
            <a:ext cx="10995362" cy="7260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sp>
        <p:nvSpPr>
          <p:cNvPr id="21" name="평행 사변형 20"/>
          <p:cNvSpPr/>
          <p:nvPr/>
        </p:nvSpPr>
        <p:spPr>
          <a:xfrm>
            <a:off x="-419100" y="0"/>
            <a:ext cx="11414462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606971" y="-1"/>
            <a:ext cx="3585029" cy="6858001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65125" y="603851"/>
            <a:ext cx="7986489" cy="32134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9900" dirty="0" smtClean="0">
                <a:solidFill>
                  <a:schemeClr val="bg1"/>
                </a:solidFill>
                <a:latin typeface="양재와당체M" panose="02020603020101020101" pitchFamily="18" charset="-127"/>
                <a:ea typeface="양재와당체M" panose="02020603020101020101" pitchFamily="18" charset="-127"/>
                <a:cs typeface="Matsury" pitchFamily="2" charset="0"/>
              </a:rPr>
              <a:t>누룽지</a:t>
            </a:r>
            <a:endParaRPr lang="ko-KR" altLang="en-US" sz="19900" dirty="0">
              <a:solidFill>
                <a:schemeClr val="bg1"/>
              </a:solidFill>
              <a:latin typeface="양재와당체M" panose="02020603020101020101" pitchFamily="18" charset="-127"/>
              <a:ea typeface="양재와당체M" panose="02020603020101020101" pitchFamily="18" charset="-127"/>
              <a:cs typeface="Matsury" pitchFamily="2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47" y="5695950"/>
            <a:ext cx="2654628" cy="67214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0875" y="3455297"/>
            <a:ext cx="798648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5400" spc="6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Matsury" pitchFamily="2" charset="0"/>
              </a:rPr>
              <a:t>당신의 행운을 긁어 모아드립니다</a:t>
            </a:r>
            <a:endParaRPr lang="ko-KR" altLang="en-US" sz="5400" spc="6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Matsury" pitchFamily="2" charset="0"/>
            </a:endParaRPr>
          </a:p>
        </p:txBody>
      </p:sp>
      <p:pic>
        <p:nvPicPr>
          <p:cNvPr id="24" name="Picture 2" descr="beautiful soup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5" r="8422"/>
          <a:stretch/>
        </p:blipFill>
        <p:spPr bwMode="auto">
          <a:xfrm>
            <a:off x="8975726" y="2204039"/>
            <a:ext cx="2736850" cy="143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flask logo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r="2435"/>
          <a:stretch/>
        </p:blipFill>
        <p:spPr bwMode="auto">
          <a:xfrm>
            <a:off x="8975725" y="3429000"/>
            <a:ext cx="2736850" cy="112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974242" y="4521627"/>
            <a:ext cx="2796025" cy="1107514"/>
            <a:chOff x="8974242" y="3410486"/>
            <a:chExt cx="2796025" cy="1107514"/>
          </a:xfrm>
        </p:grpSpPr>
        <p:pic>
          <p:nvPicPr>
            <p:cNvPr id="9222" name="Picture 6" descr="python logo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3" r="65487" b="18194"/>
            <a:stretch/>
          </p:blipFill>
          <p:spPr bwMode="auto">
            <a:xfrm>
              <a:off x="8974242" y="3410486"/>
              <a:ext cx="886053" cy="110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python logo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86" r="11477" b="18194"/>
            <a:stretch/>
          </p:blipFill>
          <p:spPr bwMode="auto">
            <a:xfrm>
              <a:off x="9860295" y="3474243"/>
              <a:ext cx="1909972" cy="9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/>
          <p:cNvSpPr/>
          <p:nvPr/>
        </p:nvSpPr>
        <p:spPr>
          <a:xfrm>
            <a:off x="-155761" y="5257800"/>
            <a:ext cx="8634519" cy="929886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Matsury" pitchFamily="2" charset="0"/>
              </a:rPr>
              <a:t>@</a:t>
            </a:r>
            <a:r>
              <a:rPr lang="ko-KR" altLang="en-US" sz="36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Matsury" pitchFamily="2" charset="0"/>
              </a:rPr>
              <a:t>누룽지 </a:t>
            </a:r>
            <a:r>
              <a:rPr lang="en-US" altLang="ko-KR" sz="36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Matsury" pitchFamily="2" charset="0"/>
              </a:rPr>
              <a:t>1999/09/09/19:09/</a:t>
            </a:r>
            <a:r>
              <a:rPr lang="ko-KR" altLang="en-US" sz="36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Matsury" pitchFamily="2" charset="0"/>
              </a:rPr>
              <a:t>양력</a:t>
            </a:r>
            <a:r>
              <a:rPr lang="en-US" altLang="ko-KR" sz="36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Matsury" pitchFamily="2" charset="0"/>
              </a:rPr>
              <a:t>/</a:t>
            </a:r>
            <a:r>
              <a:rPr lang="ko-KR" altLang="en-US" sz="36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Matsury" pitchFamily="2" charset="0"/>
              </a:rPr>
              <a:t>남</a:t>
            </a:r>
            <a:endParaRPr lang="ko-KR" altLang="en-US" sz="2400" dirty="0">
              <a:solidFill>
                <a:srgbClr val="403404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58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7" y="-8092"/>
            <a:ext cx="9345484" cy="69436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sp>
        <p:nvSpPr>
          <p:cNvPr id="39" name="이등변 삼각형 38"/>
          <p:cNvSpPr/>
          <p:nvPr/>
        </p:nvSpPr>
        <p:spPr>
          <a:xfrm rot="16200000">
            <a:off x="7466808" y="573393"/>
            <a:ext cx="1487336" cy="718376"/>
          </a:xfrm>
          <a:prstGeom prst="triangle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569665" y="188913"/>
            <a:ext cx="8672202" cy="1487336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200" dirty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72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흐름도</a:t>
            </a:r>
            <a:endParaRPr lang="ko-KR" altLang="en-US" sz="7200" dirty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0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1" y="321535"/>
            <a:ext cx="8989335" cy="65946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sp>
        <p:nvSpPr>
          <p:cNvPr id="39" name="이등변 삼각형 38"/>
          <p:cNvSpPr/>
          <p:nvPr/>
        </p:nvSpPr>
        <p:spPr>
          <a:xfrm rot="16200000">
            <a:off x="7466808" y="573393"/>
            <a:ext cx="1487336" cy="718376"/>
          </a:xfrm>
          <a:prstGeom prst="triangle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569665" y="188913"/>
            <a:ext cx="8672202" cy="1487336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200" dirty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72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흐름도</a:t>
            </a:r>
            <a:endParaRPr lang="ko-KR" altLang="en-US" sz="7200" dirty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" name="왼쪽/오른쪽 화살표 8"/>
          <p:cNvSpPr/>
          <p:nvPr/>
        </p:nvSpPr>
        <p:spPr>
          <a:xfrm>
            <a:off x="5940165" y="3618871"/>
            <a:ext cx="771663" cy="377396"/>
          </a:xfrm>
          <a:prstGeom prst="leftRightArrow">
            <a:avLst/>
          </a:prstGeom>
          <a:solidFill>
            <a:srgbClr val="2BBB7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0" name="왼쪽/오른쪽 화살표 9"/>
          <p:cNvSpPr/>
          <p:nvPr/>
        </p:nvSpPr>
        <p:spPr>
          <a:xfrm>
            <a:off x="3023710" y="3618871"/>
            <a:ext cx="771663" cy="377396"/>
          </a:xfrm>
          <a:prstGeom prst="leftRightArrow">
            <a:avLst/>
          </a:prstGeom>
          <a:solidFill>
            <a:srgbClr val="2BBB7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7662288" y="4324302"/>
            <a:ext cx="378000" cy="770400"/>
          </a:xfrm>
          <a:prstGeom prst="downArrow">
            <a:avLst/>
          </a:prstGeom>
          <a:solidFill>
            <a:srgbClr val="2BBB7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" y="0"/>
            <a:ext cx="925876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sp>
        <p:nvSpPr>
          <p:cNvPr id="39" name="이등변 삼각형 38"/>
          <p:cNvSpPr/>
          <p:nvPr/>
        </p:nvSpPr>
        <p:spPr>
          <a:xfrm rot="16200000">
            <a:off x="7466808" y="573393"/>
            <a:ext cx="1487336" cy="718376"/>
          </a:xfrm>
          <a:prstGeom prst="triangle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569665" y="188913"/>
            <a:ext cx="8672202" cy="1487336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200" dirty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72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흐름도</a:t>
            </a:r>
            <a:endParaRPr lang="ko-KR" altLang="en-US" sz="7200" dirty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0" name="왼쪽/오른쪽 화살표 9"/>
          <p:cNvSpPr/>
          <p:nvPr/>
        </p:nvSpPr>
        <p:spPr>
          <a:xfrm rot="10800000">
            <a:off x="1882774" y="1676248"/>
            <a:ext cx="2430145" cy="377398"/>
          </a:xfrm>
          <a:prstGeom prst="left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1" name="왼쪽/오른쪽 화살표 10"/>
          <p:cNvSpPr/>
          <p:nvPr/>
        </p:nvSpPr>
        <p:spPr>
          <a:xfrm rot="10800000">
            <a:off x="3003550" y="3619348"/>
            <a:ext cx="806450" cy="377398"/>
          </a:xfrm>
          <a:prstGeom prst="left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2" name="왼쪽/오른쪽 화살표 11"/>
          <p:cNvSpPr/>
          <p:nvPr/>
        </p:nvSpPr>
        <p:spPr>
          <a:xfrm rot="16200000">
            <a:off x="4552952" y="2721881"/>
            <a:ext cx="806450" cy="377398"/>
          </a:xfrm>
          <a:prstGeom prst="left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3" name="아래쪽 화살표 12"/>
          <p:cNvSpPr/>
          <p:nvPr/>
        </p:nvSpPr>
        <p:spPr>
          <a:xfrm rot="10800000">
            <a:off x="4690673" y="4324296"/>
            <a:ext cx="378000" cy="770400"/>
          </a:xfrm>
          <a:prstGeom prst="down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01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8" y="321240"/>
            <a:ext cx="9223530" cy="65271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sp>
        <p:nvSpPr>
          <p:cNvPr id="39" name="이등변 삼각형 38"/>
          <p:cNvSpPr/>
          <p:nvPr/>
        </p:nvSpPr>
        <p:spPr>
          <a:xfrm rot="16200000">
            <a:off x="7466808" y="573393"/>
            <a:ext cx="1487336" cy="718376"/>
          </a:xfrm>
          <a:prstGeom prst="triangle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569665" y="188913"/>
            <a:ext cx="8672202" cy="1487336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200" dirty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72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흐름도</a:t>
            </a:r>
            <a:endParaRPr lang="ko-KR" altLang="en-US" sz="7200" dirty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 rot="5400000">
            <a:off x="6152487" y="5196369"/>
            <a:ext cx="378000" cy="770400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1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직사각형 2047"/>
          <p:cNvSpPr/>
          <p:nvPr/>
        </p:nvSpPr>
        <p:spPr>
          <a:xfrm>
            <a:off x="-1" y="-290286"/>
            <a:ext cx="3779693" cy="7561943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0" y="3429001"/>
            <a:ext cx="3779693" cy="342900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운세 웹사이트</a:t>
            </a:r>
            <a:endParaRPr lang="en-US" altLang="ko-KR" sz="3600" dirty="0" smtClean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파싱</a:t>
            </a:r>
            <a:r>
              <a:rPr lang="ko-KR" altLang="en-US" sz="36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및 </a:t>
            </a:r>
            <a:r>
              <a:rPr lang="ko-KR" altLang="en-US" sz="3600" dirty="0" err="1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크롤링</a:t>
            </a:r>
            <a:endParaRPr lang="en-US" altLang="ko-KR" sz="3600" dirty="0" smtClean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91"/>
          <a:stretch/>
        </p:blipFill>
        <p:spPr>
          <a:xfrm>
            <a:off x="634748" y="1090861"/>
            <a:ext cx="2510194" cy="2159000"/>
          </a:xfrm>
          <a:prstGeom prst="rect">
            <a:avLst/>
          </a:prstGeom>
        </p:spPr>
      </p:pic>
      <p:sp>
        <p:nvSpPr>
          <p:cNvPr id="39" name="이등변 삼각형 38"/>
          <p:cNvSpPr/>
          <p:nvPr/>
        </p:nvSpPr>
        <p:spPr>
          <a:xfrm rot="16200000">
            <a:off x="6941396" y="573393"/>
            <a:ext cx="1487336" cy="718376"/>
          </a:xfrm>
          <a:prstGeom prst="triangle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044253" y="188913"/>
            <a:ext cx="8672202" cy="1487336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200" dirty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72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구현과정</a:t>
            </a:r>
            <a:endParaRPr lang="ko-KR" altLang="en-US" sz="7200" dirty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174" y="1807720"/>
            <a:ext cx="7296551" cy="23037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026" y="3084221"/>
            <a:ext cx="4196917" cy="3584867"/>
          </a:xfrm>
          <a:prstGeom prst="rect">
            <a:avLst/>
          </a:prstGeom>
        </p:spPr>
      </p:pic>
      <p:sp>
        <p:nvSpPr>
          <p:cNvPr id="6" name="굽은 화살표 5"/>
          <p:cNvSpPr/>
          <p:nvPr/>
        </p:nvSpPr>
        <p:spPr>
          <a:xfrm flipV="1">
            <a:off x="4908884" y="3429000"/>
            <a:ext cx="2219274" cy="2415211"/>
          </a:xfrm>
          <a:prstGeom prst="bentArrow">
            <a:avLst>
              <a:gd name="adj1" fmla="val 21097"/>
              <a:gd name="adj2" fmla="val 25000"/>
              <a:gd name="adj3" fmla="val 25000"/>
              <a:gd name="adj4" fmla="val 43750"/>
            </a:avLst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9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sentation color palett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88913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272879" y="6281222"/>
            <a:ext cx="5919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3"/>
              </a:rPr>
              <a:t>https://www.canva.com/colors/color-palette-generator/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72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277383" y="1296988"/>
            <a:ext cx="2435192" cy="440055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rgbClr val="3F0E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 Server</a:t>
            </a:r>
            <a:br>
              <a:rPr lang="en-US" altLang="ko-KR" sz="2800" dirty="0" smtClean="0">
                <a:solidFill>
                  <a:srgbClr val="3F0E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en-US" altLang="ko-KR" sz="2800" dirty="0" smtClean="0">
              <a:solidFill>
                <a:srgbClr val="3F0E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800" dirty="0" smtClean="0">
                <a:solidFill>
                  <a:srgbClr val="3F0E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dirty="0" smtClean="0">
                <a:solidFill>
                  <a:srgbClr val="3F0E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운세정보</a:t>
            </a:r>
            <a:r>
              <a:rPr lang="en-US" altLang="ko-KR" sz="2800" dirty="0" smtClean="0">
                <a:solidFill>
                  <a:srgbClr val="3F0E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800" dirty="0">
              <a:solidFill>
                <a:srgbClr val="3F0E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0980" y="2967336"/>
            <a:ext cx="165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POST 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방식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" y="1296988"/>
            <a:ext cx="7715250" cy="44005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683001" y="2803359"/>
            <a:ext cx="5302350" cy="1251284"/>
          </a:xfrm>
          <a:prstGeom prst="rightArrow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rgbClr val="3F0E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Request(</a:t>
            </a:r>
            <a:r>
              <a:rPr lang="en-US" altLang="ko-KR" sz="2800" dirty="0" err="1" smtClean="0">
                <a:solidFill>
                  <a:srgbClr val="3F0E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url</a:t>
            </a:r>
            <a:r>
              <a:rPr lang="en-US" altLang="ko-KR" sz="2800" dirty="0" smtClean="0">
                <a:solidFill>
                  <a:srgbClr val="3F0E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2800" dirty="0" err="1" smtClean="0">
                <a:solidFill>
                  <a:srgbClr val="3F0E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UserInfo</a:t>
            </a:r>
            <a:r>
              <a:rPr lang="en-US" altLang="ko-KR" sz="2800" dirty="0" smtClean="0">
                <a:solidFill>
                  <a:srgbClr val="3F0E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800" dirty="0">
              <a:solidFill>
                <a:srgbClr val="3F0E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02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10" y="188913"/>
            <a:ext cx="8490790" cy="3967312"/>
          </a:xfrm>
          <a:prstGeom prst="rect">
            <a:avLst/>
          </a:prstGeom>
        </p:spPr>
      </p:pic>
      <p:sp>
        <p:nvSpPr>
          <p:cNvPr id="2048" name="직사각형 2047"/>
          <p:cNvSpPr/>
          <p:nvPr/>
        </p:nvSpPr>
        <p:spPr>
          <a:xfrm>
            <a:off x="-1" y="-290286"/>
            <a:ext cx="3779693" cy="7561943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0" y="3429001"/>
            <a:ext cx="3779693" cy="342900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임의의 사용자로</a:t>
            </a:r>
            <a:endParaRPr lang="en-US" altLang="ko-KR" sz="3600" dirty="0" smtClean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운세 데이터 수집</a:t>
            </a:r>
            <a:endParaRPr lang="en-US" altLang="ko-KR" sz="3600" dirty="0" smtClean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4"/>
          <a:stretch/>
        </p:blipFill>
        <p:spPr>
          <a:xfrm>
            <a:off x="731649" y="1147878"/>
            <a:ext cx="2316391" cy="19262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52235" y="5140621"/>
            <a:ext cx="80435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{'year': 1978, 'month': 12, 'day': 1, 'time': 577, 'lunar': 0, 'sex': 1}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{'year': 1988, 'month': 7, 'day': 9, 'time': 1098, 'lunar': 2, 'sex': 0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}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{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'year': 1985, 'month': 4, 'day': 2, 'time': 254, 'lunar': 2, 'sex': 0}</a:t>
            </a: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{'year': 1984, 'month': 5, 'day': 18, 'time': 704, 'lunar': 2, 'sex': 0}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{'year': 1987, 'month': 1, 'day': 8, 'time': 1356, 'lunar': 2, 'sex': 0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}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3643" y="4419396"/>
            <a:ext cx="417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40340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운세 볼 사람의 정보 랜덤 생성</a:t>
            </a:r>
            <a:endParaRPr lang="ko-KR" altLang="en-US" sz="2400" dirty="0">
              <a:solidFill>
                <a:srgbClr val="40340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12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133600" y="0"/>
            <a:ext cx="10058400" cy="6989472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직사각형 2047"/>
          <p:cNvSpPr/>
          <p:nvPr/>
        </p:nvSpPr>
        <p:spPr>
          <a:xfrm>
            <a:off x="-1" y="-290286"/>
            <a:ext cx="3779693" cy="7561943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0" y="3429001"/>
            <a:ext cx="3779693" cy="342900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수집 데이터 </a:t>
            </a:r>
            <a:endParaRPr lang="en-US" altLang="ko-KR" sz="3600" dirty="0" smtClean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및 가공</a:t>
            </a:r>
            <a:endParaRPr lang="en-US" altLang="ko-KR" sz="3600" dirty="0" smtClean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6"/>
          <a:stretch/>
        </p:blipFill>
        <p:spPr>
          <a:xfrm>
            <a:off x="630728" y="839508"/>
            <a:ext cx="3029932" cy="258949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394200" y="1966535"/>
            <a:ext cx="6468533" cy="601133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 운세 </a:t>
            </a:r>
            <a:r>
              <a:rPr lang="en-US" altLang="ko-KR" sz="40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1000</a:t>
            </a:r>
            <a:r>
              <a:rPr lang="ko-KR" altLang="en-US" sz="40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 데이터</a:t>
            </a:r>
            <a:endParaRPr lang="en-US" altLang="ko-KR" sz="2400" dirty="0" smtClean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1623" y="2861733"/>
            <a:ext cx="23743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4000" dirty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 </a:t>
            </a:r>
            <a:r>
              <a:rPr lang="ko-KR" altLang="en-US" sz="40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</a:t>
            </a:r>
            <a:endParaRPr lang="en-US" altLang="ko-KR" sz="4000" dirty="0" smtClean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dist"/>
            <a:r>
              <a:rPr lang="ko-KR" altLang="en-US" sz="40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 종류</a:t>
            </a:r>
            <a:endParaRPr lang="en-US" altLang="ko-KR" sz="4000" dirty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dist"/>
            <a:endParaRPr lang="en-US" altLang="ko-KR" sz="4000" dirty="0" smtClean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dist"/>
            <a:endParaRPr lang="en-US" altLang="ko-KR" sz="4000" dirty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dist"/>
            <a:r>
              <a:rPr lang="ko-KR" altLang="en-US" sz="40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 종류</a:t>
            </a:r>
            <a:endParaRPr lang="en-US" altLang="ko-KR" sz="4000" dirty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12585" y="2861733"/>
            <a:ext cx="232794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570,000</a:t>
            </a:r>
            <a:endParaRPr lang="en-US" altLang="ko-KR" sz="4000" dirty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en-US" altLang="ko-KR" sz="40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10,000</a:t>
            </a:r>
            <a:endParaRPr lang="en-US" altLang="ko-KR" sz="4000" dirty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endParaRPr lang="en-US" altLang="ko-KR" sz="4000" dirty="0" smtClean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endParaRPr lang="en-US" altLang="ko-KR" sz="4000" dirty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en-US" altLang="ko-KR" sz="40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5,700</a:t>
            </a:r>
            <a:endParaRPr lang="en-US" altLang="ko-KR" sz="4000" dirty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79692" y="4265742"/>
            <a:ext cx="7722497" cy="839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en-US" altLang="ko-KR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en-US" altLang="ko-KR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</a:t>
            </a:r>
            <a:r>
              <a:rPr lang="en-US" altLang="ko-KR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</a:t>
            </a:r>
            <a:r>
              <a:rPr lang="en-US" altLang="ko-KR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…]</a:t>
            </a:r>
            <a:r>
              <a:rPr lang="ko-KR" altLang="en-US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조사 제거 후</a:t>
            </a:r>
            <a:endParaRPr lang="ko-KR" altLang="en-US" sz="3200" dirty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62625" y="524809"/>
            <a:ext cx="6429376" cy="839507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endParaRPr lang="ko-KR" altLang="en-US" sz="4000" dirty="0">
              <a:solidFill>
                <a:srgbClr val="40340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1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989472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680" y="1115788"/>
            <a:ext cx="2776788" cy="3554899"/>
          </a:xfrm>
          <a:prstGeom prst="rect">
            <a:avLst/>
          </a:prstGeom>
          <a:ln w="76200">
            <a:solidFill>
              <a:srgbClr val="ECB42C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2454" y="1115788"/>
            <a:ext cx="2692647" cy="3554899"/>
          </a:xfrm>
          <a:prstGeom prst="rect">
            <a:avLst/>
          </a:prstGeom>
          <a:ln w="76200">
            <a:solidFill>
              <a:srgbClr val="ECB42C"/>
            </a:solidFill>
          </a:ln>
        </p:spPr>
      </p:pic>
      <p:sp>
        <p:nvSpPr>
          <p:cNvPr id="10" name="오른쪽 화살표 9"/>
          <p:cNvSpPr/>
          <p:nvPr/>
        </p:nvSpPr>
        <p:spPr>
          <a:xfrm>
            <a:off x="5333209" y="2320533"/>
            <a:ext cx="1174282" cy="1145407"/>
          </a:xfrm>
          <a:prstGeom prst="rightArrow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62625" y="5533881"/>
            <a:ext cx="6429376" cy="839507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 전</a:t>
            </a:r>
            <a:r>
              <a:rPr lang="ko-KR" altLang="en-US" sz="4000" dirty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→ </a:t>
            </a:r>
            <a:r>
              <a:rPr lang="ko-KR" altLang="en-US" sz="40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</a:t>
            </a:r>
            <a:endParaRPr lang="ko-KR" altLang="en-US" sz="4000" dirty="0">
              <a:solidFill>
                <a:srgbClr val="40340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6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989472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3347010884"/>
              </p:ext>
            </p:extLst>
          </p:nvPr>
        </p:nvGraphicFramePr>
        <p:xfrm>
          <a:off x="389466" y="1676249"/>
          <a:ext cx="8586260" cy="4686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76442" y="523621"/>
            <a:ext cx="5619558" cy="839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상위 </a:t>
            </a:r>
            <a:r>
              <a:rPr lang="en-US" altLang="ko-KR" sz="40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N% </a:t>
            </a:r>
            <a:r>
              <a:rPr lang="ko-KR" altLang="en-US" sz="40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 비율</a:t>
            </a:r>
            <a:endParaRPr lang="ko-KR" altLang="en-US" sz="4000" dirty="0">
              <a:solidFill>
                <a:srgbClr val="40340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94259" y="1816100"/>
            <a:ext cx="2736850" cy="39068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rgbClr val="40340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상위 </a:t>
            </a:r>
            <a:r>
              <a:rPr lang="en-US" altLang="ko-KR" sz="4000" dirty="0" smtClean="0">
                <a:solidFill>
                  <a:srgbClr val="40340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5%</a:t>
            </a:r>
          </a:p>
          <a:p>
            <a:pPr algn="ctr">
              <a:lnSpc>
                <a:spcPct val="150000"/>
              </a:lnSpc>
            </a:pPr>
            <a:r>
              <a:rPr lang="en-US" altLang="ko-KR" sz="4000" dirty="0" smtClean="0">
                <a:solidFill>
                  <a:srgbClr val="40340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2/3 </a:t>
            </a:r>
            <a:r>
              <a:rPr lang="ko-KR" altLang="en-US" sz="4000" dirty="0" smtClean="0">
                <a:solidFill>
                  <a:srgbClr val="40340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커버</a:t>
            </a:r>
            <a:endParaRPr lang="ko-KR" altLang="en-US" sz="4000" dirty="0">
              <a:solidFill>
                <a:srgbClr val="40340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7112" y="401973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CB42C"/>
                </a:solidFill>
              </a:rPr>
              <a:t>■ </a:t>
            </a:r>
            <a:r>
              <a:rPr lang="ko-KR" altLang="en-US" dirty="0" smtClean="0">
                <a:solidFill>
                  <a:srgbClr val="ECB42C"/>
                </a:solidFill>
              </a:rPr>
              <a:t> ■  ■</a:t>
            </a:r>
            <a:endParaRPr lang="ko-KR" altLang="en-US" dirty="0">
              <a:solidFill>
                <a:srgbClr val="ECB42C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8169" y="588065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ECB42C"/>
                </a:solidFill>
              </a:rPr>
              <a:t>. . .</a:t>
            </a:r>
            <a:endParaRPr lang="ko-KR" altLang="en-US" dirty="0">
              <a:solidFill>
                <a:srgbClr val="ECB4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989472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98120" y="794836"/>
            <a:ext cx="7743534" cy="839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3200" dirty="0">
              <a:solidFill>
                <a:srgbClr val="40340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8120" y="2241637"/>
            <a:ext cx="7743534" cy="839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3200" dirty="0">
              <a:solidFill>
                <a:srgbClr val="40340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98120" y="3688439"/>
            <a:ext cx="7743534" cy="839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3200" dirty="0">
              <a:solidFill>
                <a:srgbClr val="40340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662816" y="794836"/>
            <a:ext cx="3307635" cy="839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행운</a:t>
            </a:r>
            <a:r>
              <a:rPr lang="en-US" altLang="ko-KR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오해</a:t>
            </a:r>
            <a:endParaRPr lang="ko-KR" altLang="en-US" sz="3200" dirty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662816" y="2241637"/>
            <a:ext cx="3307635" cy="839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이벤트</a:t>
            </a:r>
            <a:r>
              <a:rPr lang="en-US" altLang="ko-KR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200" dirty="0" err="1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떠맡</a:t>
            </a:r>
            <a:endParaRPr lang="ko-KR" altLang="en-US" sz="3200" dirty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662816" y="3688439"/>
            <a:ext cx="3307635" cy="839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새롭</a:t>
            </a:r>
            <a:r>
              <a:rPr lang="en-US" altLang="ko-KR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3200" dirty="0" smtClean="0">
                <a:solidFill>
                  <a:srgbClr val="ECB42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전달되지</a:t>
            </a:r>
            <a:endParaRPr lang="ko-KR" altLang="en-US" sz="3200" dirty="0">
              <a:solidFill>
                <a:srgbClr val="ECB42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6441" y="794836"/>
            <a:ext cx="7743534" cy="839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문맥과 상관없이 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   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 3</a:t>
            </a:r>
            <a:endParaRPr lang="ko-KR" altLang="en-US" sz="3200" dirty="0">
              <a:solidFill>
                <a:srgbClr val="40340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6441" y="2241637"/>
            <a:ext cx="7743534" cy="839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대부분의 문장에서 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   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 2</a:t>
            </a:r>
            <a:endParaRPr lang="ko-KR" altLang="en-US" sz="3200" dirty="0">
              <a:solidFill>
                <a:srgbClr val="40340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6441" y="3688439"/>
            <a:ext cx="7743534" cy="839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어감상 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r>
              <a:rPr lang="ko-KR" altLang="en-US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   </a:t>
            </a:r>
            <a:r>
              <a:rPr lang="en-US" altLang="ko-KR" sz="3200" dirty="0" smtClean="0">
                <a:solidFill>
                  <a:srgbClr val="40340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 1</a:t>
            </a:r>
            <a:endParaRPr lang="ko-KR" altLang="en-US" sz="3200" dirty="0">
              <a:solidFill>
                <a:srgbClr val="40340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6441" y="5277784"/>
            <a:ext cx="11236134" cy="839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rgbClr val="ECB42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상위</a:t>
            </a:r>
            <a:r>
              <a:rPr lang="en-US" altLang="ko-KR" sz="4800" dirty="0" smtClean="0">
                <a:solidFill>
                  <a:srgbClr val="ECB42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5%(335</a:t>
            </a:r>
            <a:r>
              <a:rPr lang="ko-KR" altLang="en-US" sz="4800" dirty="0" smtClean="0">
                <a:solidFill>
                  <a:srgbClr val="ECB42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</a:t>
            </a:r>
            <a:r>
              <a:rPr lang="en-US" altLang="ko-KR" sz="4800" dirty="0" smtClean="0">
                <a:solidFill>
                  <a:srgbClr val="ECB42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lang="ko-KR" altLang="en-US" sz="4800" dirty="0" smtClean="0">
                <a:solidFill>
                  <a:srgbClr val="ECB42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 평가가능 단어 </a:t>
            </a:r>
            <a:r>
              <a:rPr lang="en-US" altLang="ko-KR" sz="4800" dirty="0" smtClean="0">
                <a:solidFill>
                  <a:srgbClr val="ECB42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82</a:t>
            </a:r>
            <a:r>
              <a:rPr lang="ko-KR" altLang="en-US" sz="4800" dirty="0" smtClean="0">
                <a:solidFill>
                  <a:srgbClr val="ECB42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</a:t>
            </a:r>
            <a:endParaRPr lang="ko-KR" altLang="en-US" sz="4800" dirty="0">
              <a:solidFill>
                <a:srgbClr val="ECB42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2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44" y="0"/>
            <a:ext cx="13085744" cy="68742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44" y="3243626"/>
            <a:ext cx="13085744" cy="36724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106344" y="2413000"/>
            <a:ext cx="13085744" cy="1968500"/>
          </a:xfrm>
          <a:prstGeom prst="rect">
            <a:avLst/>
          </a:prstGeom>
          <a:solidFill>
            <a:srgbClr val="ECB4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 예시</a:t>
            </a:r>
            <a:endParaRPr lang="ko-KR" altLang="en-US" sz="4800" dirty="0">
              <a:solidFill>
                <a:srgbClr val="403404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6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44" y="0"/>
            <a:ext cx="13085744" cy="68742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44" y="3243626"/>
            <a:ext cx="13085744" cy="367240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106344" y="2413000"/>
            <a:ext cx="13085744" cy="1968500"/>
          </a:xfrm>
          <a:prstGeom prst="rect">
            <a:avLst/>
          </a:prstGeom>
          <a:solidFill>
            <a:srgbClr val="ECB4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여러 사람들과 행운을 나누기에 좋습니다</a:t>
            </a:r>
            <a:endParaRPr lang="ko-KR" altLang="en-US" sz="4800" dirty="0">
              <a:solidFill>
                <a:srgbClr val="403404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1231" y="1164657"/>
            <a:ext cx="6285297" cy="616017"/>
          </a:xfrm>
          <a:prstGeom prst="rect">
            <a:avLst/>
          </a:prstGeom>
          <a:noFill/>
          <a:ln w="76200">
            <a:solidFill>
              <a:srgbClr val="E31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1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44" y="0"/>
            <a:ext cx="13085744" cy="68742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44" y="3243626"/>
            <a:ext cx="13085744" cy="36724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06344" y="2413000"/>
            <a:ext cx="13085744" cy="1968500"/>
          </a:xfrm>
          <a:prstGeom prst="rect">
            <a:avLst/>
          </a:prstGeom>
          <a:solidFill>
            <a:srgbClr val="ECB4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여러 사람들과 </a:t>
            </a:r>
            <a:r>
              <a:rPr lang="ko-KR" altLang="en-US" sz="4800" dirty="0" smtClean="0">
                <a:solidFill>
                  <a:srgbClr val="E31B5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행운</a:t>
            </a:r>
            <a:r>
              <a:rPr lang="ko-KR" altLang="en-US" sz="48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나누기에 </a:t>
            </a:r>
            <a:r>
              <a:rPr lang="ko-KR" altLang="en-US" sz="4800" dirty="0" smtClean="0">
                <a:solidFill>
                  <a:srgbClr val="E31B5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좋습니다</a:t>
            </a:r>
            <a:endParaRPr lang="ko-KR" altLang="en-US" sz="4800" dirty="0">
              <a:solidFill>
                <a:srgbClr val="E31B5B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2794" y="277064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31B5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+3</a:t>
            </a:r>
            <a:endParaRPr lang="ko-KR" altLang="en-US" dirty="0">
              <a:solidFill>
                <a:srgbClr val="E31B5B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39369" y="277064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31B5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+3</a:t>
            </a:r>
            <a:endParaRPr lang="ko-KR" altLang="en-US" dirty="0">
              <a:solidFill>
                <a:srgbClr val="E31B5B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1231" y="1164657"/>
            <a:ext cx="6285297" cy="616017"/>
          </a:xfrm>
          <a:prstGeom prst="rect">
            <a:avLst/>
          </a:prstGeom>
          <a:noFill/>
          <a:ln w="76200">
            <a:solidFill>
              <a:srgbClr val="E31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2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44" y="0"/>
            <a:ext cx="13085744" cy="68742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44" y="3243626"/>
            <a:ext cx="13085744" cy="36724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06344" y="2413000"/>
            <a:ext cx="13085744" cy="1968500"/>
          </a:xfrm>
          <a:prstGeom prst="rect">
            <a:avLst/>
          </a:prstGeom>
          <a:solidFill>
            <a:srgbClr val="ECB4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이성친구나 애인으로 인해 재물적인 손상이</a:t>
            </a:r>
            <a:endParaRPr lang="en-US" altLang="ko-KR" sz="4800" dirty="0">
              <a:solidFill>
                <a:srgbClr val="403404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있을 수 있고</a:t>
            </a:r>
            <a:r>
              <a:rPr lang="en-US" altLang="ko-KR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유흥비로 재물을 날릴 운세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1231" y="6159233"/>
            <a:ext cx="12650369" cy="616017"/>
          </a:xfrm>
          <a:prstGeom prst="rect">
            <a:avLst/>
          </a:prstGeom>
          <a:noFill/>
          <a:ln w="76200">
            <a:solidFill>
              <a:srgbClr val="E31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8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3812"/>
            <a:ext cx="5762625" cy="3724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7650"/>
            <a:ext cx="5286375" cy="3276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72879" y="6858000"/>
            <a:ext cx="5919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4"/>
              </a:rPr>
              <a:t>https://www.canva.com/colors/color-palette-generator/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4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44" y="0"/>
            <a:ext cx="13085744" cy="68742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44" y="3243626"/>
            <a:ext cx="13085744" cy="36724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06344" y="2413000"/>
            <a:ext cx="13085744" cy="1968500"/>
          </a:xfrm>
          <a:prstGeom prst="rect">
            <a:avLst/>
          </a:prstGeom>
          <a:solidFill>
            <a:srgbClr val="ECB4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이성친구나 애인으로 인해 </a:t>
            </a:r>
            <a:r>
              <a:rPr lang="ko-KR" altLang="en-US" sz="4800" dirty="0">
                <a:solidFill>
                  <a:srgbClr val="E31B5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재물</a:t>
            </a:r>
            <a:r>
              <a:rPr lang="ko-KR" altLang="en-US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적인 </a:t>
            </a:r>
            <a:r>
              <a:rPr lang="ko-KR" altLang="en-US" sz="4800" dirty="0">
                <a:solidFill>
                  <a:srgbClr val="E31B5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손상</a:t>
            </a:r>
            <a:r>
              <a:rPr lang="ko-KR" altLang="en-US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</a:t>
            </a:r>
            <a:endParaRPr lang="en-US" altLang="ko-KR" sz="4800" dirty="0">
              <a:solidFill>
                <a:srgbClr val="403404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있을 수 있고</a:t>
            </a:r>
            <a:r>
              <a:rPr lang="en-US" altLang="ko-KR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4800" dirty="0">
                <a:solidFill>
                  <a:srgbClr val="E31B5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유흥비</a:t>
            </a:r>
            <a:r>
              <a:rPr lang="ko-KR" altLang="en-US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</a:t>
            </a:r>
            <a:r>
              <a:rPr lang="ko-KR" altLang="en-US" sz="4800" dirty="0">
                <a:solidFill>
                  <a:srgbClr val="E31B5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재물</a:t>
            </a:r>
            <a:r>
              <a:rPr lang="ko-KR" altLang="en-US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</a:t>
            </a:r>
            <a:r>
              <a:rPr lang="ko-KR" altLang="en-US" sz="4800" dirty="0">
                <a:solidFill>
                  <a:srgbClr val="E31B5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날릴</a:t>
            </a:r>
            <a:r>
              <a:rPr lang="ko-KR" altLang="en-US" sz="4800" dirty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운세</a:t>
            </a:r>
            <a:endParaRPr lang="ko-KR" altLang="en-US" sz="4800" dirty="0">
              <a:solidFill>
                <a:srgbClr val="E31B5B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10986" y="24130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E31B5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+1</a:t>
            </a:r>
            <a:endParaRPr lang="ko-KR" altLang="en-US" dirty="0">
              <a:solidFill>
                <a:srgbClr val="E31B5B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42519" y="241300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E31B5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-3</a:t>
            </a:r>
            <a:endParaRPr lang="ko-KR" altLang="en-US" dirty="0">
              <a:solidFill>
                <a:srgbClr val="E31B5B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01119" y="401216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E31B5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-3</a:t>
            </a:r>
            <a:endParaRPr lang="ko-KR" altLang="en-US" dirty="0">
              <a:solidFill>
                <a:srgbClr val="E31B5B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0" y="401216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E31B5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-3</a:t>
            </a:r>
            <a:endParaRPr lang="ko-KR" altLang="en-US" dirty="0">
              <a:solidFill>
                <a:srgbClr val="E31B5B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48559" y="401216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E31B5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+1</a:t>
            </a:r>
            <a:endParaRPr lang="ko-KR" altLang="en-US" dirty="0">
              <a:solidFill>
                <a:srgbClr val="E31B5B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1231" y="6159233"/>
            <a:ext cx="12650369" cy="616017"/>
          </a:xfrm>
          <a:prstGeom prst="rect">
            <a:avLst/>
          </a:prstGeom>
          <a:noFill/>
          <a:ln w="76200">
            <a:solidFill>
              <a:srgbClr val="E31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7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직사각형 2047"/>
          <p:cNvSpPr/>
          <p:nvPr/>
        </p:nvSpPr>
        <p:spPr>
          <a:xfrm>
            <a:off x="-1" y="-290286"/>
            <a:ext cx="3779693" cy="7561943"/>
          </a:xfrm>
          <a:prstGeom prst="rect">
            <a:avLst/>
          </a:prstGeom>
          <a:solidFill>
            <a:srgbClr val="3F0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0" y="3429001"/>
            <a:ext cx="3779693" cy="3429000"/>
          </a:xfrm>
          <a:prstGeom prst="rect">
            <a:avLst/>
          </a:prstGeom>
          <a:solidFill>
            <a:srgbClr val="3F0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챗봇으로</a:t>
            </a:r>
            <a:endParaRPr lang="en-US" altLang="ko-KR" sz="3600" dirty="0" smtClean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결과값 제공</a:t>
            </a:r>
            <a:endParaRPr lang="en-US" altLang="ko-KR" sz="3600" dirty="0" smtClean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0"/>
          <a:stretch/>
        </p:blipFill>
        <p:spPr>
          <a:xfrm>
            <a:off x="479426" y="1039872"/>
            <a:ext cx="2806698" cy="23233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692" y="0"/>
            <a:ext cx="7734785" cy="34290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693" y="3508343"/>
            <a:ext cx="7095384" cy="31607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2"/>
          <a:stretch/>
        </p:blipFill>
        <p:spPr>
          <a:xfrm>
            <a:off x="9888938" y="3017691"/>
            <a:ext cx="1947161" cy="17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28708" y="485094"/>
            <a:ext cx="98748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기술적 어려움 및 제한사항</a:t>
            </a:r>
            <a:endParaRPr lang="ko-KR" altLang="en-US" sz="66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-384480" y="607747"/>
            <a:ext cx="1487336" cy="718376"/>
          </a:xfrm>
          <a:prstGeom prst="triangle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 rot="16200000">
            <a:off x="11089144" y="607747"/>
            <a:ext cx="1487336" cy="718376"/>
          </a:xfrm>
          <a:prstGeom prst="triangle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53282" y="617881"/>
            <a:ext cx="1181894" cy="11771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직사각형 38"/>
          <p:cNvSpPr/>
          <p:nvPr/>
        </p:nvSpPr>
        <p:spPr>
          <a:xfrm>
            <a:off x="5275690" y="2402670"/>
            <a:ext cx="1640620" cy="164062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Post</a:t>
            </a:r>
            <a:r>
              <a:rPr lang="ko-KR" altLang="en-US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방식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전송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구글링으로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해결</a:t>
            </a:r>
            <a:endParaRPr lang="en-US" altLang="ko-KR" sz="24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49181" y="4471296"/>
            <a:ext cx="1640620" cy="164062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유연한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Input </a:t>
            </a:r>
            <a:r>
              <a:rPr lang="ko-KR" altLang="en-US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처리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정규표현식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</a:t>
            </a:r>
            <a:endParaRPr lang="en-US" altLang="ko-KR" sz="24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202199" y="2402670"/>
            <a:ext cx="1640620" cy="164062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구형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웹페이지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Id, class 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부재</a:t>
            </a:r>
            <a:endParaRPr lang="ko-KR" altLang="en-US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422672" y="4471296"/>
            <a:ext cx="1640620" cy="164062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임의 생성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첨부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첨부 실패</a:t>
            </a:r>
            <a:endParaRPr lang="ko-KR" altLang="en-US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202199" y="4471296"/>
            <a:ext cx="1640620" cy="164062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문맥단위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의미파악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명확한 단어 위주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63793" y="2402670"/>
            <a:ext cx="1770449" cy="1640620"/>
            <a:chOff x="1063793" y="2402670"/>
            <a:chExt cx="1770449" cy="1640620"/>
          </a:xfrm>
        </p:grpSpPr>
        <p:sp>
          <p:nvSpPr>
            <p:cNvPr id="60" name="직사각형 59"/>
            <p:cNvSpPr/>
            <p:nvPr/>
          </p:nvSpPr>
          <p:spPr>
            <a:xfrm>
              <a:off x="1128708" y="2402670"/>
              <a:ext cx="1640620" cy="1640620"/>
            </a:xfrm>
            <a:prstGeom prst="rect">
              <a:avLst/>
            </a:prstGeom>
            <a:solidFill>
              <a:srgbClr val="ECB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91"/>
            <a:stretch/>
          </p:blipFill>
          <p:spPr>
            <a:xfrm>
              <a:off x="1063793" y="2495776"/>
              <a:ext cx="1770449" cy="1522751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1128708" y="4471296"/>
            <a:ext cx="1640620" cy="1640620"/>
            <a:chOff x="5275690" y="2402670"/>
            <a:chExt cx="1640620" cy="1640620"/>
          </a:xfrm>
        </p:grpSpPr>
        <p:sp>
          <p:nvSpPr>
            <p:cNvPr id="56" name="직사각형 55"/>
            <p:cNvSpPr/>
            <p:nvPr/>
          </p:nvSpPr>
          <p:spPr>
            <a:xfrm>
              <a:off x="5275690" y="2402670"/>
              <a:ext cx="1640620" cy="1640620"/>
            </a:xfrm>
            <a:prstGeom prst="rect">
              <a:avLst/>
            </a:prstGeom>
            <a:solidFill>
              <a:srgbClr val="ECB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36"/>
            <a:stretch/>
          </p:blipFill>
          <p:spPr>
            <a:xfrm>
              <a:off x="5528385" y="2631496"/>
              <a:ext cx="1384175" cy="1182968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5275690" y="4471296"/>
            <a:ext cx="1640620" cy="1640620"/>
            <a:chOff x="5275690" y="4471296"/>
            <a:chExt cx="1640620" cy="1640620"/>
          </a:xfrm>
        </p:grpSpPr>
        <p:sp>
          <p:nvSpPr>
            <p:cNvPr id="57" name="직사각형 56"/>
            <p:cNvSpPr/>
            <p:nvPr/>
          </p:nvSpPr>
          <p:spPr>
            <a:xfrm>
              <a:off x="5275690" y="4471296"/>
              <a:ext cx="1640620" cy="1640620"/>
            </a:xfrm>
            <a:prstGeom prst="rect">
              <a:avLst/>
            </a:prstGeom>
            <a:solidFill>
              <a:srgbClr val="ECB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20"/>
            <a:stretch/>
          </p:blipFill>
          <p:spPr>
            <a:xfrm>
              <a:off x="5331384" y="4683392"/>
              <a:ext cx="1469466" cy="1216428"/>
            </a:xfrm>
            <a:prstGeom prst="rect">
              <a:avLst/>
            </a:prstGeom>
          </p:spPr>
        </p:pic>
      </p:grpSp>
      <p:sp>
        <p:nvSpPr>
          <p:cNvPr id="74" name="직사각형 73"/>
          <p:cNvSpPr/>
          <p:nvPr/>
        </p:nvSpPr>
        <p:spPr>
          <a:xfrm>
            <a:off x="9422672" y="2402670"/>
            <a:ext cx="1640620" cy="164062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랜덤 생성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양력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음력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윤달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7349181" y="2402670"/>
            <a:ext cx="1640620" cy="1640620"/>
            <a:chOff x="1128708" y="4471296"/>
            <a:chExt cx="1640620" cy="1640620"/>
          </a:xfrm>
        </p:grpSpPr>
        <p:sp>
          <p:nvSpPr>
            <p:cNvPr id="76" name="직사각형 75"/>
            <p:cNvSpPr/>
            <p:nvPr/>
          </p:nvSpPr>
          <p:spPr>
            <a:xfrm>
              <a:off x="1128708" y="4471296"/>
              <a:ext cx="1640620" cy="1640620"/>
            </a:xfrm>
            <a:prstGeom prst="rect">
              <a:avLst/>
            </a:prstGeom>
            <a:solidFill>
              <a:srgbClr val="ECB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44"/>
            <a:stretch/>
          </p:blipFill>
          <p:spPr>
            <a:xfrm>
              <a:off x="1169152" y="4643103"/>
              <a:ext cx="1559729" cy="1297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5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5" grpId="0" animBg="1"/>
      <p:bldP spid="58" grpId="0" animBg="1"/>
      <p:bldP spid="62" grpId="0" animBg="1"/>
      <p:bldP spid="63" grpId="0" animBg="1"/>
      <p:bldP spid="7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970" y="6082590"/>
            <a:ext cx="4306718" cy="43067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200" spc="600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</a:t>
            </a:r>
            <a:r>
              <a:rPr lang="en-US" altLang="ko-KR" sz="19900" spc="600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Q&amp;A</a:t>
            </a:r>
            <a:r>
              <a:rPr lang="en-US" altLang="ko-KR" sz="9600" spc="600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600" spc="600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그리고</a:t>
            </a:r>
            <a:r>
              <a:rPr lang="ko-KR" altLang="en-US" sz="9600" spc="600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2400" spc="600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코드공개</a:t>
            </a:r>
            <a:endParaRPr lang="ko-KR" altLang="en-US" sz="2400" spc="600" dirty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96000" y="5697538"/>
            <a:ext cx="5616575" cy="97155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GIT </a:t>
            </a:r>
            <a:r>
              <a:rPr lang="ko-KR" altLang="en-US" sz="20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주소 </a:t>
            </a:r>
            <a:r>
              <a:rPr lang="en-US" altLang="ko-KR" sz="2000" dirty="0" smtClean="0">
                <a:solidFill>
                  <a:srgbClr val="40340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</a:p>
          <a:p>
            <a:r>
              <a:rPr lang="en-US" altLang="ko-KR" sz="2400" u="sng" dirty="0">
                <a:solidFill>
                  <a:srgbClr val="403404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https://</a:t>
            </a:r>
            <a:r>
              <a:rPr lang="en-US" altLang="ko-KR" sz="2400" u="sng" dirty="0" smtClean="0">
                <a:solidFill>
                  <a:srgbClr val="403404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github.com/seulshine/ssafy2</a:t>
            </a:r>
          </a:p>
        </p:txBody>
      </p:sp>
    </p:spTree>
    <p:extLst>
      <p:ext uri="{BB962C8B-B14F-4D97-AF65-F5344CB8AC3E}">
        <p14:creationId xmlns:p14="http://schemas.microsoft.com/office/powerpoint/2010/main" val="43626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39393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36" y="0"/>
            <a:ext cx="6463146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939393" y="0"/>
            <a:ext cx="0" cy="685800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73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258475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76200" y="2584750"/>
            <a:ext cx="12268200" cy="427325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8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970" y="6082590"/>
            <a:ext cx="4306718" cy="43067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9600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감사합니다</a:t>
            </a:r>
            <a:endParaRPr lang="ko-KR" altLang="en-US" sz="9600" dirty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20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005" y="428625"/>
            <a:ext cx="11430000" cy="60007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72880" y="7020780"/>
            <a:ext cx="3310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3"/>
              </a:rPr>
              <a:t>https://www.canva.com/colors/color-palette-generator/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61" y="4630430"/>
            <a:ext cx="4422173" cy="18104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06" y="2692092"/>
            <a:ext cx="3835400" cy="3835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52" y="1156682"/>
            <a:ext cx="3835400" cy="3835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0" y="3474723"/>
            <a:ext cx="3835400" cy="383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-877230"/>
            <a:ext cx="3835400" cy="3835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32" y="2483352"/>
            <a:ext cx="3550852" cy="35508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22" y="-498101"/>
            <a:ext cx="3550852" cy="35508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455" y="-605382"/>
            <a:ext cx="3550852" cy="35508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32" y="452201"/>
            <a:ext cx="4130479" cy="16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7858" y="1423686"/>
            <a:ext cx="56573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워드클라우드</a:t>
            </a:r>
            <a:r>
              <a:rPr lang="ko-KR" altLang="en-US" dirty="0" smtClean="0"/>
              <a:t> 이미지 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GIT</a:t>
            </a:r>
            <a:r>
              <a:rPr lang="ko-KR" altLang="en-US" dirty="0" smtClean="0"/>
              <a:t> 주소 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엑셀 데이터 정제과정 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분석 결과 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(Emotion, Scoring) </a:t>
            </a:r>
            <a:r>
              <a:rPr lang="ko-KR" altLang="en-US" dirty="0" smtClean="0"/>
              <a:t>논문 내용 및 분석 그래프 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9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6858000"/>
            <a:ext cx="5762625" cy="1600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"/>
          <a:stretch/>
        </p:blipFill>
        <p:spPr>
          <a:xfrm>
            <a:off x="0" y="-269232"/>
            <a:ext cx="10995362" cy="7260582"/>
          </a:xfrm>
          <a:prstGeom prst="rect">
            <a:avLst/>
          </a:prstGeom>
        </p:spPr>
      </p:pic>
      <p:sp>
        <p:nvSpPr>
          <p:cNvPr id="10" name="평행 사변형 9"/>
          <p:cNvSpPr/>
          <p:nvPr/>
        </p:nvSpPr>
        <p:spPr>
          <a:xfrm>
            <a:off x="-3468914" y="0"/>
            <a:ext cx="14464276" cy="6858000"/>
          </a:xfrm>
          <a:prstGeom prst="parallelogram">
            <a:avLst>
              <a:gd name="adj" fmla="val 4955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4183" y="698195"/>
            <a:ext cx="8477001" cy="31547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9900" dirty="0" err="1" smtClean="0">
                <a:solidFill>
                  <a:schemeClr val="bg1"/>
                </a:solidFill>
                <a:latin typeface="Golden Plains - Demo" panose="02000000000000000000" pitchFamily="2" charset="0"/>
                <a:ea typeface="Matsury" pitchFamily="2" charset="0"/>
                <a:cs typeface="Matsury" pitchFamily="2" charset="0"/>
              </a:rPr>
              <a:t>Nurungji</a:t>
            </a:r>
            <a:endParaRPr lang="ko-KR" altLang="en-US" sz="19900" dirty="0">
              <a:solidFill>
                <a:schemeClr val="bg1"/>
              </a:solidFill>
              <a:latin typeface="Golden Plains - Demo" panose="02000000000000000000" pitchFamily="2" charset="0"/>
              <a:ea typeface="Matsury" pitchFamily="2" charset="0"/>
              <a:cs typeface="Matsury" pitchFamily="2" charset="0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7232138" y="0"/>
            <a:ext cx="8122162" cy="6858000"/>
          </a:xfrm>
          <a:prstGeom prst="parallelogram">
            <a:avLst>
              <a:gd name="adj" fmla="val 40846"/>
            </a:avLst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4353" y="603851"/>
            <a:ext cx="8477001" cy="31547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9900" dirty="0" err="1" smtClean="0">
                <a:solidFill>
                  <a:srgbClr val="403404"/>
                </a:solidFill>
                <a:latin typeface="Golden Plains - Demo" panose="02000000000000000000" pitchFamily="2" charset="0"/>
                <a:ea typeface="Matsury" pitchFamily="2" charset="0"/>
                <a:cs typeface="Matsury" pitchFamily="2" charset="0"/>
              </a:rPr>
              <a:t>Nurungji</a:t>
            </a:r>
            <a:endParaRPr lang="ko-KR" altLang="en-US" sz="19900" dirty="0">
              <a:solidFill>
                <a:srgbClr val="403404"/>
              </a:solidFill>
              <a:latin typeface="Golden Plains - Demo" panose="02000000000000000000" pitchFamily="2" charset="0"/>
              <a:ea typeface="Matsury" pitchFamily="2" charset="0"/>
              <a:cs typeface="Matsury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25" y="5698311"/>
            <a:ext cx="2736850" cy="6929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64931" y="5172730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박지환 최예슬 </a:t>
            </a:r>
            <a:r>
              <a:rPr lang="ko-KR" altLang="en-US" sz="1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그리고</a:t>
            </a:r>
            <a:endParaRPr lang="ko-KR" altLang="en-US" sz="28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62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6989472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3" y="6933490"/>
            <a:ext cx="4306718" cy="43067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91310" y="378583"/>
            <a:ext cx="18101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</a:t>
            </a:r>
            <a:endParaRPr lang="ko-KR" altLang="en-US" sz="66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-384480" y="573393"/>
            <a:ext cx="1487336" cy="718376"/>
          </a:xfrm>
          <a:prstGeom prst="triangle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074356" y="188913"/>
            <a:ext cx="9390579" cy="1487336"/>
            <a:chOff x="3074356" y="188913"/>
            <a:chExt cx="9390579" cy="1487336"/>
          </a:xfrm>
        </p:grpSpPr>
        <p:sp>
          <p:nvSpPr>
            <p:cNvPr id="18" name="이등변 삼각형 17"/>
            <p:cNvSpPr/>
            <p:nvPr/>
          </p:nvSpPr>
          <p:spPr>
            <a:xfrm rot="16200000">
              <a:off x="2689876" y="573393"/>
              <a:ext cx="1487336" cy="718376"/>
            </a:xfrm>
            <a:prstGeom prst="triangle">
              <a:avLst/>
            </a:prstGeom>
            <a:solidFill>
              <a:srgbClr val="ECB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92733" y="188913"/>
              <a:ext cx="8672202" cy="1487336"/>
            </a:xfrm>
            <a:prstGeom prst="rect">
              <a:avLst/>
            </a:prstGeom>
            <a:solidFill>
              <a:srgbClr val="ECB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200" dirty="0" smtClean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  </a:t>
              </a:r>
              <a:r>
                <a:rPr lang="en-US" altLang="ko-KR" sz="7200" dirty="0" smtClean="0">
                  <a:solidFill>
                    <a:srgbClr val="403404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LUCK</a:t>
              </a:r>
              <a:endParaRPr lang="ko-KR" altLang="en-US" sz="7200" dirty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69372" y="1087666"/>
            <a:ext cx="1181894" cy="117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404" y="2054833"/>
            <a:ext cx="5643011" cy="564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213" b="6820"/>
          <a:stretch/>
        </p:blipFill>
        <p:spPr>
          <a:xfrm>
            <a:off x="0" y="8286749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686" y="6426137"/>
            <a:ext cx="4306718" cy="43067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6658097" y="188913"/>
            <a:ext cx="5811763" cy="1487336"/>
            <a:chOff x="6658097" y="188913"/>
            <a:chExt cx="5811763" cy="1487336"/>
          </a:xfrm>
        </p:grpSpPr>
        <p:sp>
          <p:nvSpPr>
            <p:cNvPr id="18" name="이등변 삼각형 17"/>
            <p:cNvSpPr/>
            <p:nvPr/>
          </p:nvSpPr>
          <p:spPr>
            <a:xfrm rot="16200000">
              <a:off x="6273617" y="573393"/>
              <a:ext cx="1487336" cy="718376"/>
            </a:xfrm>
            <a:prstGeom prst="triangle">
              <a:avLst/>
            </a:prstGeom>
            <a:solidFill>
              <a:srgbClr val="ECB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376474" y="188913"/>
              <a:ext cx="5093386" cy="1487336"/>
            </a:xfrm>
            <a:prstGeom prst="rect">
              <a:avLst/>
            </a:prstGeom>
            <a:solidFill>
              <a:srgbClr val="ECB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200" dirty="0" smtClean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  </a:t>
              </a:r>
              <a:r>
                <a:rPr lang="en-US" altLang="ko-KR" sz="7200" dirty="0" smtClean="0">
                  <a:solidFill>
                    <a:srgbClr val="403404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LUCK</a:t>
              </a:r>
              <a:endParaRPr lang="ko-KR" altLang="en-US" sz="7200" dirty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69372" y="1087666"/>
            <a:ext cx="1181894" cy="1177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그룹 12"/>
          <p:cNvGrpSpPr/>
          <p:nvPr/>
        </p:nvGrpSpPr>
        <p:grpSpPr>
          <a:xfrm>
            <a:off x="4642844" y="3215297"/>
            <a:ext cx="1908930" cy="1908930"/>
            <a:chOff x="4104261" y="3921873"/>
            <a:chExt cx="1908930" cy="1908930"/>
          </a:xfrm>
        </p:grpSpPr>
        <p:sp>
          <p:nvSpPr>
            <p:cNvPr id="20" name="모서리가 둥근 직사각형 19"/>
            <p:cNvSpPr/>
            <p:nvPr/>
          </p:nvSpPr>
          <p:spPr>
            <a:xfrm flipV="1">
              <a:off x="4104261" y="3921873"/>
              <a:ext cx="1908930" cy="1908930"/>
            </a:xfrm>
            <a:prstGeom prst="roundRect">
              <a:avLst>
                <a:gd name="adj" fmla="val 35614"/>
              </a:avLst>
            </a:prstGeom>
            <a:solidFill>
              <a:srgbClr val="ECB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2" name="Picture 2" descr="ì´ì¸ìì 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361" y="4554333"/>
              <a:ext cx="1296349" cy="64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7017285" y="7046914"/>
            <a:ext cx="1908930" cy="1908930"/>
            <a:chOff x="7193666" y="3921873"/>
            <a:chExt cx="1908930" cy="1908930"/>
          </a:xfrm>
        </p:grpSpPr>
        <p:sp>
          <p:nvSpPr>
            <p:cNvPr id="17" name="모서리가 둥근 직사각형 16"/>
            <p:cNvSpPr/>
            <p:nvPr/>
          </p:nvSpPr>
          <p:spPr>
            <a:xfrm flipV="1">
              <a:off x="7193666" y="3921873"/>
              <a:ext cx="1908930" cy="1908930"/>
            </a:xfrm>
            <a:prstGeom prst="roundRect">
              <a:avLst>
                <a:gd name="adj" fmla="val 35614"/>
              </a:avLst>
            </a:prstGeom>
            <a:solidFill>
              <a:srgbClr val="ECB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ì´ì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4534" y="4122742"/>
              <a:ext cx="1507192" cy="150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404" y="2054833"/>
            <a:ext cx="5643011" cy="564301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185407" y="3615764"/>
            <a:ext cx="31951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rgbClr val="ECB42C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GOOD !</a:t>
            </a:r>
            <a:endParaRPr lang="ko-KR" altLang="en-US" sz="6600" dirty="0">
              <a:solidFill>
                <a:srgbClr val="ECB42C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9" name="아래쪽 화살표 38"/>
          <p:cNvSpPr/>
          <p:nvPr/>
        </p:nvSpPr>
        <p:spPr>
          <a:xfrm rot="10800000">
            <a:off x="2865089" y="1465928"/>
            <a:ext cx="260544" cy="794767"/>
          </a:xfrm>
          <a:prstGeom prst="downArrow">
            <a:avLst/>
          </a:prstGeom>
          <a:solidFill>
            <a:srgbClr val="34C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0800000">
            <a:off x="3198777" y="1465928"/>
            <a:ext cx="260544" cy="794767"/>
          </a:xfrm>
          <a:prstGeom prst="downArrow">
            <a:avLst/>
          </a:prstGeom>
          <a:solidFill>
            <a:srgbClr val="34C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 rot="10800000">
            <a:off x="3537328" y="1465928"/>
            <a:ext cx="260544" cy="794767"/>
          </a:xfrm>
          <a:prstGeom prst="downArrow">
            <a:avLst/>
          </a:prstGeom>
          <a:solidFill>
            <a:srgbClr val="34C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7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403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404" y="2054833"/>
            <a:ext cx="5643011" cy="56430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0213" b="6820"/>
          <a:stretch/>
        </p:blipFill>
        <p:spPr>
          <a:xfrm>
            <a:off x="0" y="8286749"/>
            <a:ext cx="576262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>
          <a:xfrm>
            <a:off x="6800850" y="8072144"/>
            <a:ext cx="2100876" cy="1014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686" y="6426137"/>
            <a:ext cx="4306718" cy="4306718"/>
          </a:xfrm>
          <a:prstGeom prst="rect">
            <a:avLst/>
          </a:prstGeom>
        </p:spPr>
      </p:pic>
      <p:sp>
        <p:nvSpPr>
          <p:cNvPr id="18" name="이등변 삼각형 17"/>
          <p:cNvSpPr/>
          <p:nvPr/>
        </p:nvSpPr>
        <p:spPr>
          <a:xfrm rot="16200000">
            <a:off x="6273617" y="573393"/>
            <a:ext cx="1487336" cy="718376"/>
          </a:xfrm>
          <a:prstGeom prst="triangle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76474" y="188913"/>
            <a:ext cx="5093386" cy="1487336"/>
          </a:xfrm>
          <a:prstGeom prst="rect">
            <a:avLst/>
          </a:prstGeom>
          <a:solidFill>
            <a:srgbClr val="ECB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200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</a:t>
            </a:r>
            <a:r>
              <a:rPr lang="en-US" altLang="ko-KR" sz="7200" dirty="0" smtClean="0">
                <a:solidFill>
                  <a:srgbClr val="40340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LUCK</a:t>
            </a:r>
            <a:endParaRPr lang="ko-KR" altLang="en-US" sz="7200" dirty="0">
              <a:solidFill>
                <a:srgbClr val="40340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69372" y="1087666"/>
            <a:ext cx="1181894" cy="1177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14"/>
          <p:cNvGrpSpPr/>
          <p:nvPr/>
        </p:nvGrpSpPr>
        <p:grpSpPr>
          <a:xfrm>
            <a:off x="4642844" y="3215297"/>
            <a:ext cx="1908930" cy="1908930"/>
            <a:chOff x="7193666" y="3921873"/>
            <a:chExt cx="1908930" cy="1908930"/>
          </a:xfrm>
        </p:grpSpPr>
        <p:sp>
          <p:nvSpPr>
            <p:cNvPr id="17" name="모서리가 둥근 직사각형 16"/>
            <p:cNvSpPr/>
            <p:nvPr/>
          </p:nvSpPr>
          <p:spPr>
            <a:xfrm flipV="1">
              <a:off x="7193666" y="3921873"/>
              <a:ext cx="1908930" cy="1908930"/>
            </a:xfrm>
            <a:prstGeom prst="roundRect">
              <a:avLst>
                <a:gd name="adj" fmla="val 35614"/>
              </a:avLst>
            </a:prstGeom>
            <a:solidFill>
              <a:srgbClr val="ECB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ì´ì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4534" y="4122742"/>
              <a:ext cx="1507192" cy="150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6" t="39720" r="36852" b="52307"/>
          <a:stretch/>
        </p:blipFill>
        <p:spPr>
          <a:xfrm rot="10800000">
            <a:off x="1333501" y="4337505"/>
            <a:ext cx="1460501" cy="449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783326" y="3615764"/>
            <a:ext cx="25971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rgbClr val="ECB42C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BAD !</a:t>
            </a:r>
            <a:endParaRPr lang="ko-KR" altLang="en-US" sz="6600" dirty="0">
              <a:solidFill>
                <a:srgbClr val="ECB42C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2865089" y="1465928"/>
            <a:ext cx="260544" cy="794767"/>
          </a:xfrm>
          <a:prstGeom prst="downArrow">
            <a:avLst/>
          </a:prstGeom>
          <a:solidFill>
            <a:srgbClr val="E31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3198777" y="1465928"/>
            <a:ext cx="260544" cy="794767"/>
          </a:xfrm>
          <a:prstGeom prst="downArrow">
            <a:avLst/>
          </a:prstGeom>
          <a:solidFill>
            <a:srgbClr val="E31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3537328" y="1465928"/>
            <a:ext cx="260544" cy="794767"/>
          </a:xfrm>
          <a:prstGeom prst="downArrow">
            <a:avLst/>
          </a:prstGeom>
          <a:solidFill>
            <a:srgbClr val="E31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6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500</Words>
  <Application>Microsoft Office PowerPoint</Application>
  <PresentationFormat>와이드스크린</PresentationFormat>
  <Paragraphs>140</Paragraphs>
  <Slides>36</Slides>
  <Notes>1</Notes>
  <HiddenSlides>5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0" baseType="lpstr">
      <vt:lpstr>Arial</vt:lpstr>
      <vt:lpstr>Tmon몬소리OTF Black</vt:lpstr>
      <vt:lpstr>에스코어 드림 5 Medium</vt:lpstr>
      <vt:lpstr>에스코어 드림 6 Bold</vt:lpstr>
      <vt:lpstr>양재와당체M</vt:lpstr>
      <vt:lpstr>Golden Plains - Demo</vt:lpstr>
      <vt:lpstr>에스코어 드림 4 Regular</vt:lpstr>
      <vt:lpstr>tvN 즐거운이야기 Bold</vt:lpstr>
      <vt:lpstr>에스코어 드림 7 ExtraBold</vt:lpstr>
      <vt:lpstr>에스코어 드림 1 Thin</vt:lpstr>
      <vt:lpstr>Matsury</vt:lpstr>
      <vt:lpstr>맑은 고딕</vt:lpstr>
      <vt:lpstr>에스코어 드림 8 Heavy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</dc:creator>
  <cp:lastModifiedBy>park jihwan</cp:lastModifiedBy>
  <cp:revision>52</cp:revision>
  <dcterms:created xsi:type="dcterms:W3CDTF">2019-07-11T14:39:33Z</dcterms:created>
  <dcterms:modified xsi:type="dcterms:W3CDTF">2019-07-12T03:43:13Z</dcterms:modified>
</cp:coreProperties>
</file>